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p:scale>
          <a:sx n="400" d="100"/>
          <a:sy n="400" d="100"/>
        </p:scale>
        <p:origin x="180" y="-837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4.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8/23/2017</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8/23/2017</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8/23/2017</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8/23/2017</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8/23/2017</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8/23/2017</a:t>
            </a:fld>
            <a:endParaRPr lang="en-US" dirty="0"/>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2017symposium" TargetMode="External"/><Relationship Id="rId2" Type="http://schemas.openxmlformats.org/officeDocument/2006/relationships/hyperlink" Target="http://www.uvm.edu/~transctr/pdf/" TargetMode="Externa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hyperlink" Target="http://http/vtrans.vermont.gov/boards-councils/stic" TargetMode="External"/><Relationship Id="rId4" Type="http://schemas.openxmlformats.org/officeDocument/2006/relationships/hyperlink" Target="http://vtrans.vermont.gov/planning/research"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vtrans.vermont.gov/planning/research/2017symposium" TargetMode="External"/><Relationship Id="rId2" Type="http://schemas.openxmlformats.org/officeDocument/2006/relationships/hyperlink" Target="http://www.uvm.edu/~transctr/pdf/" TargetMode="Externa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hyperlink" Target="http://http/vtrans.vermont.gov/boards-councils/stic" TargetMode="External"/><Relationship Id="rId4" Type="http://schemas.openxmlformats.org/officeDocument/2006/relationships/hyperlink" Target="http://vtrans.vermont.gov/planning/resear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56784363"/>
              </p:ext>
            </p:extLst>
          </p:nvPr>
        </p:nvGraphicFramePr>
        <p:xfrm>
          <a:off x="393538" y="420078"/>
          <a:ext cx="6872287" cy="9541115"/>
        </p:xfrm>
        <a:graphic>
          <a:graphicData uri="http://schemas.openxmlformats.org/drawingml/2006/table">
            <a:tbl>
              <a:tblPr firstRow="1" bandRow="1">
                <a:tableStyleId>{2D5ABB26-0587-4C30-8999-92F81FD0307C}</a:tableStyleId>
              </a:tblPr>
              <a:tblGrid>
                <a:gridCol w="1872584">
                  <a:extLst>
                    <a:ext uri="{9D8B030D-6E8A-4147-A177-3AD203B41FA5}">
                      <a16:colId xmlns:a16="http://schemas.microsoft.com/office/drawing/2014/main" val="20000"/>
                    </a:ext>
                  </a:extLst>
                </a:gridCol>
                <a:gridCol w="4999703">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chemeClr val="tx2">
                        <a:lumMod val="40000"/>
                        <a:lumOff val="60000"/>
                        <a:alpha val="25000"/>
                      </a:schemeClr>
                    </a:solidFill>
                  </a:tcPr>
                </a:tc>
                <a:tc>
                  <a:txBody>
                    <a:bodyPr/>
                    <a:lstStyle/>
                    <a:p>
                      <a:pPr marL="302895">
                        <a:lnSpc>
                          <a:spcPct val="100000"/>
                        </a:lnSpc>
                        <a:spcBef>
                          <a:spcPts val="75"/>
                        </a:spcBef>
                      </a:pPr>
                      <a:r>
                        <a:rPr sz="3000" b="1" spc="114"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SHEET</a:t>
                      </a:r>
                      <a:endParaRPr sz="3000" dirty="0">
                        <a:effectLst>
                          <a:outerShdw blurRad="50800" dist="38100" algn="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nSpc>
                          <a:spcPts val="1800"/>
                        </a:lnSpc>
                        <a:spcBef>
                          <a:spcPts val="825"/>
                        </a:spcBef>
                      </a:pPr>
                      <a:r>
                        <a:rPr lang="en-US" sz="1800" b="1" spc="35" baseline="0" dirty="0" smtClean="0">
                          <a:solidFill>
                            <a:srgbClr val="231F20"/>
                          </a:solidFill>
                          <a:latin typeface="Franklin Gothic Medium" panose="020B0603020102020204" pitchFamily="34" charset="0"/>
                          <a:cs typeface="Calibri"/>
                        </a:rPr>
                        <a:t>Conduct of Road Safety Audit Reviews at High Crash Locations</a:t>
                      </a:r>
                      <a:endParaRPr sz="1800"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baseline="0" dirty="0" smtClean="0">
                          <a:solidFill>
                            <a:schemeClr val="bg1"/>
                          </a:solidFill>
                          <a:effectLst>
                            <a:outerShdw blurRad="50800" dist="38100" dir="2700000" algn="tl" rotWithShape="0">
                              <a:prstClr val="black">
                                <a:alpha val="40000"/>
                              </a:prstClr>
                            </a:outerShdw>
                          </a:effectLst>
                          <a:latin typeface="Calibri"/>
                          <a:cs typeface="Calibri"/>
                        </a:rPr>
                        <a:t>   &amp; </a:t>
                      </a:r>
                      <a:r>
                        <a:rPr lang="en-US" sz="1800" b="1" dirty="0" smtClean="0">
                          <a:solidFill>
                            <a:schemeClr val="bg1"/>
                          </a:solidFill>
                          <a:effectLst>
                            <a:outerShdw blurRad="50800" dist="38100" dir="2700000" algn="tl" rotWithShape="0">
                              <a:prstClr val="black">
                                <a:alpha val="40000"/>
                              </a:prstClr>
                            </a:outerShdw>
                          </a:effectLst>
                          <a:latin typeface="Calibri"/>
                          <a:cs typeface="Calibri"/>
                        </a:rPr>
                        <a:t> STIC Annual  </a:t>
                      </a:r>
                      <a:br>
                        <a:rPr lang="en-US" sz="1800" b="1" dirty="0" smtClean="0">
                          <a:solidFill>
                            <a:schemeClr val="bg1"/>
                          </a:solidFill>
                          <a:effectLst>
                            <a:outerShdw blurRad="50800" dist="38100" dir="2700000" algn="tl" rotWithShape="0">
                              <a:prstClr val="black">
                                <a:alpha val="40000"/>
                              </a:prstClr>
                            </a:outerShdw>
                          </a:effectLst>
                          <a:latin typeface="Calibri"/>
                          <a:cs typeface="Calibri"/>
                        </a:rPr>
                      </a:br>
                      <a:r>
                        <a:rPr lang="en-US" sz="1800" b="1" dirty="0" smtClean="0">
                          <a:solidFill>
                            <a:schemeClr val="bg1"/>
                          </a:solidFill>
                          <a:effectLst>
                            <a:outerShdw blurRad="50800" dist="38100" dir="2700000" algn="tl" rotWithShape="0">
                              <a:prstClr val="black">
                                <a:alpha val="40000"/>
                              </a:prstClr>
                            </a:outerShdw>
                          </a:effectLst>
                          <a:latin typeface="Calibri"/>
                          <a:cs typeface="Calibri"/>
                        </a:rPr>
                        <a:t>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chemeClr val="tx2">
                        <a:lumMod val="40000"/>
                        <a:lumOff val="60000"/>
                      </a:schemeClr>
                    </a:solidFill>
                  </a:tcPr>
                </a:tc>
                <a:tc>
                  <a:txBody>
                    <a:bodyPr/>
                    <a:lstStyle/>
                    <a:p>
                      <a:endParaRPr sz="1800" dirty="0">
                        <a:latin typeface="Calibri"/>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lang="en-US" sz="1000" b="1" spc="30" dirty="0" smtClean="0">
                          <a:solidFill>
                            <a:srgbClr val="231F20"/>
                          </a:solidFill>
                          <a:latin typeface="Franklin Gothic Book" panose="020B0503020102020204" pitchFamily="34" charset="0"/>
                          <a:cs typeface="Calibri"/>
                        </a:rPr>
                        <a:t>STIC</a:t>
                      </a:r>
                      <a:r>
                        <a:rPr lang="en-US" sz="1000" b="1" spc="30" baseline="0" dirty="0" smtClean="0">
                          <a:solidFill>
                            <a:srgbClr val="231F20"/>
                          </a:solidFill>
                          <a:latin typeface="Franklin Gothic Book" panose="020B0503020102020204" pitchFamily="34" charset="0"/>
                          <a:cs typeface="Calibri"/>
                        </a:rPr>
                        <a:t> </a:t>
                      </a:r>
                      <a:r>
                        <a:rPr sz="1000" b="1" spc="35" dirty="0" smtClean="0">
                          <a:solidFill>
                            <a:srgbClr val="231F20"/>
                          </a:solidFill>
                          <a:latin typeface="Franklin Gothic Book" panose="020B0503020102020204" pitchFamily="34" charset="0"/>
                          <a:cs typeface="Calibri"/>
                        </a:rPr>
                        <a:t>PROJECT</a:t>
                      </a:r>
                      <a:r>
                        <a:rPr sz="1000" b="1" spc="-100" dirty="0" smtClean="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smtClean="0">
                          <a:solidFill>
                            <a:srgbClr val="231F20"/>
                          </a:solidFill>
                          <a:latin typeface="Palatino Linotype" panose="02040502050505030304" pitchFamily="18" charset="0"/>
                          <a:cs typeface="Calibri"/>
                        </a:rPr>
                        <a:t>Road Safety</a:t>
                      </a:r>
                      <a:r>
                        <a:rPr lang="en-US" sz="800" i="1" spc="-15" baseline="0" dirty="0" smtClean="0">
                          <a:solidFill>
                            <a:srgbClr val="231F20"/>
                          </a:solidFill>
                          <a:latin typeface="Palatino Linotype" panose="02040502050505030304" pitchFamily="18" charset="0"/>
                          <a:cs typeface="Calibri"/>
                        </a:rPr>
                        <a:t> Audit Reviews</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January</a:t>
                      </a:r>
                      <a:r>
                        <a:rPr lang="en-US" sz="850" spc="-10" baseline="0" dirty="0" smtClean="0">
                          <a:solidFill>
                            <a:srgbClr val="231F20"/>
                          </a:solidFill>
                          <a:latin typeface="Palatino Linotype" panose="02040502050505030304" pitchFamily="18" charset="0"/>
                          <a:cs typeface="Calibri"/>
                        </a:rPr>
                        <a:t> 2015 – December 2017</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smtClean="0">
                          <a:solidFill>
                            <a:srgbClr val="231F20"/>
                          </a:solidFill>
                          <a:latin typeface="Franklin Gothic Book" panose="020B0503020102020204" pitchFamily="34" charset="0"/>
                          <a:cs typeface="Calibri"/>
                        </a:rPr>
                        <a:t>PRINCIPA</a:t>
                      </a:r>
                      <a:r>
                        <a:rPr lang="en-US" sz="1000" b="1" spc="15" dirty="0" smtClean="0">
                          <a:solidFill>
                            <a:srgbClr val="231F20"/>
                          </a:solidFill>
                          <a:latin typeface="Franklin Gothic Book" panose="020B0503020102020204" pitchFamily="34" charset="0"/>
                          <a:cs typeface="Calibri"/>
                        </a:rPr>
                        <a:t>L</a:t>
                      </a:r>
                      <a:r>
                        <a:rPr lang="en-US" sz="1000" b="1" spc="15" baseline="0" dirty="0" smtClean="0">
                          <a:solidFill>
                            <a:srgbClr val="231F20"/>
                          </a:solidFill>
                          <a:latin typeface="Franklin Gothic Book" panose="020B0503020102020204" pitchFamily="34" charset="0"/>
                          <a:cs typeface="Calibri"/>
                        </a:rPr>
                        <a:t> </a:t>
                      </a:r>
                      <a:r>
                        <a:rPr lang="en-US" sz="1000" b="1" spc="15" dirty="0" smtClean="0">
                          <a:solidFill>
                            <a:srgbClr val="231F20"/>
                          </a:solidFill>
                          <a:latin typeface="Franklin Gothic Book" panose="020B0503020102020204" pitchFamily="34" charset="0"/>
                          <a:cs typeface="Calibri"/>
                        </a:rPr>
                        <a:t>CHAMPION</a:t>
                      </a:r>
                      <a:endParaRPr sz="1000" dirty="0">
                        <a:latin typeface="Franklin Gothic Book" panose="020B0503020102020204" pitchFamily="34"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Mario Dupigny-G</a:t>
                      </a:r>
                      <a:r>
                        <a:rPr lang="en-US" sz="800" spc="-20" baseline="0" dirty="0" smtClean="0">
                          <a:solidFill>
                            <a:srgbClr val="231F20"/>
                          </a:solidFill>
                          <a:latin typeface="Palatino Linotype" panose="02040502050505030304" pitchFamily="18" charset="0"/>
                          <a:cs typeface="Calibri"/>
                        </a:rPr>
                        <a:t>iroux, </a:t>
                      </a:r>
                      <a:r>
                        <a:rPr lang="en-US" sz="800" spc="-20" baseline="0" dirty="0" err="1" smtClean="0">
                          <a:solidFill>
                            <a:srgbClr val="231F20"/>
                          </a:solidFill>
                          <a:latin typeface="Palatino Linotype" panose="02040502050505030304" pitchFamily="18" charset="0"/>
                          <a:cs typeface="Calibri"/>
                        </a:rPr>
                        <a:t>VTrans</a:t>
                      </a: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Mario</a:t>
                      </a:r>
                      <a:r>
                        <a:rPr lang="en-US" sz="900" spc="-20" baseline="0" dirty="0" smtClean="0">
                          <a:solidFill>
                            <a:srgbClr val="231F20"/>
                          </a:solidFill>
                          <a:latin typeface="Palatino Linotype" panose="02040502050505030304" pitchFamily="18" charset="0"/>
                          <a:cs typeface="Calibri"/>
                        </a:rPr>
                        <a:t> Dupigny-Giroux, Traffic Safety Engineer, </a:t>
                      </a:r>
                      <a:endParaRPr lang="en-US" sz="900" spc="-20" dirty="0" smtClean="0">
                        <a:solidFill>
                          <a:srgbClr val="231F20"/>
                        </a:solidFill>
                        <a:latin typeface="Palatino Linotype" panose="02040502050505030304" pitchFamily="18" charset="0"/>
                        <a:cs typeface="Calibri"/>
                      </a:endParaRP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Bruce Nyquist, </a:t>
                      </a:r>
                      <a:r>
                        <a:rPr lang="en-US" sz="900" spc="-20" smtClean="0">
                          <a:solidFill>
                            <a:srgbClr val="231F20"/>
                          </a:solidFill>
                          <a:latin typeface="Palatino Linotype" panose="02040502050505030304" pitchFamily="18" charset="0"/>
                          <a:cs typeface="Calibri"/>
                        </a:rPr>
                        <a:t>OHS Director</a:t>
                      </a:r>
                      <a:endParaRPr lang="en-US" sz="900" spc="-20" dirty="0" smtClean="0">
                        <a:solidFill>
                          <a:srgbClr val="231F20"/>
                        </a:solidFill>
                        <a:latin typeface="Palatino Linotype" panose="02040502050505030304" pitchFamily="18" charset="0"/>
                        <a:cs typeface="Calibri"/>
                      </a:endParaRP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baseline="0" dirty="0" smtClean="0">
                          <a:solidFill>
                            <a:srgbClr val="231F20"/>
                          </a:solidFill>
                          <a:latin typeface="Palatino Linotype" panose="02040502050505030304" pitchFamily="18" charset="0"/>
                          <a:cs typeface="Calibri"/>
                          <a:hlinkClick r:id="rId2"/>
                        </a:rPr>
                        <a:t>Add link to the final report  or  other materials on VTrans website</a:t>
                      </a:r>
                      <a:r>
                        <a:rPr lang="en-US" sz="850" i="1" baseline="0" dirty="0" smtClean="0">
                          <a:solidFill>
                            <a:srgbClr val="231F20"/>
                          </a:solidFill>
                          <a:latin typeface="Palatino Linotype" panose="02040502050505030304" pitchFamily="18" charset="0"/>
                          <a:cs typeface="Calibri"/>
                        </a:rPr>
                        <a:t>, or FHWA, etc.</a:t>
                      </a: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VTrans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3"/>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smtClean="0">
                          <a:latin typeface="Palatino Linotype" panose="02040502050505030304" pitchFamily="18" charset="0"/>
                          <a:cs typeface="Times New Roman"/>
                        </a:rPr>
                        <a:t>VTrans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smtClean="0">
                          <a:latin typeface="Palatino Linotype" panose="02040502050505030304" pitchFamily="18" charset="0"/>
                          <a:cs typeface="Times New Roman"/>
                        </a:rPr>
                        <a:t>VTrans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5"/>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p>
                      <a:pPr marL="152400" marR="154940">
                        <a:lnSpc>
                          <a:spcPts val="1000"/>
                        </a:lnSpc>
                        <a:spcBef>
                          <a:spcPts val="290"/>
                        </a:spcBef>
                      </a:pPr>
                      <a:endParaRPr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chemeClr val="tx2">
                        <a:lumMod val="40000"/>
                        <a:lumOff val="60000"/>
                        <a:alpha val="25000"/>
                      </a:schemeClr>
                    </a:solidFill>
                  </a:tcPr>
                </a:tc>
                <a:tc>
                  <a:txBody>
                    <a:bodyPr/>
                    <a:lstStyle/>
                    <a:p>
                      <a:pPr marL="70485" algn="just">
                        <a:lnSpc>
                          <a:spcPct val="100000"/>
                        </a:lnSpc>
                        <a:spcBef>
                          <a:spcPts val="65"/>
                        </a:spcBef>
                      </a:pPr>
                      <a:r>
                        <a:rPr lang="en-US" sz="1400" b="1" spc="20" dirty="0" smtClean="0">
                          <a:solidFill>
                            <a:srgbClr val="231F20"/>
                          </a:solidFill>
                          <a:latin typeface="Franklin Gothic Book" panose="020B0503020102020204" pitchFamily="34" charset="0"/>
                          <a:cs typeface="Calibri"/>
                        </a:rPr>
                        <a:t>Introduction</a:t>
                      </a:r>
                      <a:r>
                        <a:rPr lang="en-US" sz="1400" b="1" spc="20" baseline="0" dirty="0" smtClean="0">
                          <a:solidFill>
                            <a:srgbClr val="231F20"/>
                          </a:solidFill>
                          <a:latin typeface="Franklin Gothic Book" panose="020B0503020102020204" pitchFamily="34" charset="0"/>
                          <a:cs typeface="Calibri"/>
                        </a:rPr>
                        <a:t> to </a:t>
                      </a:r>
                      <a:r>
                        <a:rPr sz="1400" b="1" spc="40" dirty="0" smtClean="0">
                          <a:solidFill>
                            <a:srgbClr val="231F20"/>
                          </a:solidFill>
                          <a:latin typeface="Franklin Gothic Book" panose="020B0503020102020204" pitchFamily="34" charset="0"/>
                          <a:cs typeface="Calibri"/>
                        </a:rPr>
                        <a:t>the</a:t>
                      </a:r>
                      <a:r>
                        <a:rPr lang="en-US" sz="1400" b="1" spc="-229"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Pro</a:t>
                      </a:r>
                      <a:r>
                        <a:rPr lang="en-US" sz="1400" b="1" spc="40" dirty="0" smtClean="0">
                          <a:solidFill>
                            <a:srgbClr val="231F20"/>
                          </a:solidFill>
                          <a:latin typeface="Franklin Gothic Book" panose="020B0503020102020204" pitchFamily="34" charset="0"/>
                          <a:cs typeface="Calibri"/>
                        </a:rPr>
                        <a:t>posal. </a:t>
                      </a:r>
                      <a:endParaRPr sz="1400" dirty="0">
                        <a:latin typeface="Franklin Gothic Book" panose="020B0503020102020204" pitchFamily="34" charset="0"/>
                        <a:cs typeface="Calibri"/>
                      </a:endParaRPr>
                    </a:p>
                    <a:p>
                      <a:pPr marL="70485" marR="5715" lvl="0" indent="0" algn="just" defTabSz="914400" eaLnBrk="1" fontAlgn="auto" latinLnBrk="0" hangingPunct="1">
                        <a:lnSpc>
                          <a:spcPts val="1210"/>
                        </a:lnSpc>
                        <a:spcBef>
                          <a:spcPts val="960"/>
                        </a:spcBef>
                        <a:spcAft>
                          <a:spcPts val="0"/>
                        </a:spcAft>
                        <a:buClrTx/>
                        <a:buSzTx/>
                        <a:buFontTx/>
                        <a:buNone/>
                        <a:tabLst/>
                        <a:defRPr/>
                      </a:pPr>
                      <a:r>
                        <a:rPr kumimoji="0" lang="en-US" sz="1100" b="0" i="0" u="none" strike="noStrike" kern="0" cap="none" spc="-35" normalizeH="0" baseline="0" noProof="0" dirty="0" smtClean="0">
                          <a:ln>
                            <a:noFill/>
                          </a:ln>
                          <a:solidFill>
                            <a:srgbClr val="231F20"/>
                          </a:solidFill>
                          <a:effectLst/>
                          <a:uLnTx/>
                          <a:uFillTx/>
                          <a:latin typeface="Palatino Linotype" panose="02040502050505030304" pitchFamily="18" charset="0"/>
                          <a:ea typeface="+mn-ea"/>
                          <a:cs typeface="Garamond"/>
                        </a:rPr>
                        <a:t>A Road Safety Audit Review is a formal examination of an existing road in which an independent, multi-discipline team reports on potential safety issues. According to the Federal Highway Administration, the purpose of a Road Safety Audit Review is to determine which elements of the road may present a safety concern, to what extent and under what circumstances, as well as to identify opportunities to mitigate the identified safety concerns.</a:t>
                      </a:r>
                      <a:endParaRPr lang="en-US" sz="1400" b="1" spc="20" dirty="0" smtClean="0">
                        <a:solidFill>
                          <a:srgbClr val="231F20"/>
                        </a:solidFill>
                        <a:latin typeface="Franklin Gothic Book" panose="020B0503020102020204" pitchFamily="34" charset="0"/>
                        <a:cs typeface="Calibri"/>
                      </a:endParaRPr>
                    </a:p>
                    <a:p>
                      <a:pPr marL="70485" marR="1379855" algn="just">
                        <a:lnSpc>
                          <a:spcPts val="1210"/>
                        </a:lnSpc>
                        <a:spcBef>
                          <a:spcPts val="960"/>
                        </a:spcBef>
                      </a:pPr>
                      <a:r>
                        <a:rPr lang="en-US" sz="1400" b="1" spc="20" dirty="0" smtClean="0">
                          <a:solidFill>
                            <a:srgbClr val="231F20"/>
                          </a:solidFill>
                          <a:latin typeface="Franklin Gothic Book" panose="020B0503020102020204" pitchFamily="34" charset="0"/>
                          <a:cs typeface="Calibri"/>
                        </a:rPr>
                        <a:t>Methodology</a:t>
                      </a:r>
                      <a:r>
                        <a:rPr lang="en-US" sz="1400" b="1" spc="20" baseline="0" dirty="0" smtClean="0">
                          <a:solidFill>
                            <a:srgbClr val="231F20"/>
                          </a:solidFill>
                          <a:latin typeface="Franklin Gothic Book" panose="020B0503020102020204" pitchFamily="34" charset="0"/>
                          <a:cs typeface="Calibri"/>
                        </a:rPr>
                        <a:t> or </a:t>
                      </a:r>
                      <a:r>
                        <a:rPr sz="1400" b="1" spc="20" dirty="0" smtClean="0">
                          <a:solidFill>
                            <a:srgbClr val="231F20"/>
                          </a:solidFill>
                          <a:latin typeface="Franklin Gothic Book" panose="020B0503020102020204" pitchFamily="34" charset="0"/>
                          <a:cs typeface="Calibri"/>
                        </a:rPr>
                        <a:t>What </a:t>
                      </a:r>
                      <a:r>
                        <a:rPr sz="1400" b="1" spc="35" dirty="0" smtClean="0">
                          <a:solidFill>
                            <a:srgbClr val="231F20"/>
                          </a:solidFill>
                          <a:latin typeface="Franklin Gothic Book" panose="020B0503020102020204" pitchFamily="34" charset="0"/>
                          <a:cs typeface="Calibri"/>
                        </a:rPr>
                        <a:t>was</a:t>
                      </a:r>
                      <a:r>
                        <a:rPr sz="1400" b="1" spc="-165"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done?</a:t>
                      </a:r>
                      <a:endParaRPr sz="1400" dirty="0" smtClean="0">
                        <a:latin typeface="Franklin Gothic Book" panose="020B0503020102020204" pitchFamily="34" charset="0"/>
                        <a:cs typeface="Calibri"/>
                      </a:endParaRPr>
                    </a:p>
                    <a:p>
                      <a:pPr marL="70485" marR="5715" algn="just">
                        <a:lnSpc>
                          <a:spcPts val="1210"/>
                        </a:lnSpc>
                        <a:spcBef>
                          <a:spcPts val="960"/>
                        </a:spcBef>
                      </a:pPr>
                      <a:r>
                        <a:rPr lang="en-US" sz="1100" spc="-35" baseline="0" dirty="0" smtClean="0">
                          <a:solidFill>
                            <a:srgbClr val="231F20"/>
                          </a:solidFill>
                          <a:latin typeface="Palatino Linotype" panose="02040502050505030304" pitchFamily="18" charset="0"/>
                          <a:cs typeface="Garamond"/>
                        </a:rPr>
                        <a:t>In 2015 and 2016, the Office of Highway Safety conducted twenty-two Road Safety Audit Reviews at high crash location sites as part of the Highway Safety Improvement Program. </a:t>
                      </a:r>
                    </a:p>
                    <a:p>
                      <a:pPr marL="70485" marR="5715" algn="just">
                        <a:lnSpc>
                          <a:spcPts val="1210"/>
                        </a:lnSpc>
                        <a:spcBef>
                          <a:spcPts val="960"/>
                        </a:spcBef>
                      </a:pPr>
                      <a:r>
                        <a:rPr lang="en-US" sz="1100" spc="-35" baseline="0" dirty="0" smtClean="0">
                          <a:solidFill>
                            <a:srgbClr val="231F20"/>
                          </a:solidFill>
                          <a:latin typeface="Palatino Linotype" panose="02040502050505030304" pitchFamily="18" charset="0"/>
                          <a:cs typeface="Garamond"/>
                        </a:rPr>
                        <a:t>The primary audit team was composed of a maintenance district personal, of a traffic sign expert, of a former law enforcement officer and of a regional transportation planner. Depending on the safety issues, a bicyclist and pedestrian expert, a traffic design expert and or a roadway design expert were added to the primary audit team. </a:t>
                      </a:r>
                    </a:p>
                    <a:p>
                      <a:pPr marL="70485" marR="5715" algn="just">
                        <a:lnSpc>
                          <a:spcPts val="1210"/>
                        </a:lnSpc>
                        <a:spcBef>
                          <a:spcPts val="960"/>
                        </a:spcBef>
                      </a:pPr>
                      <a:r>
                        <a:rPr lang="en-US" sz="1100" spc="-35" baseline="0" dirty="0" smtClean="0">
                          <a:solidFill>
                            <a:srgbClr val="231F20"/>
                          </a:solidFill>
                          <a:latin typeface="Palatino Linotype" panose="02040502050505030304" pitchFamily="18" charset="0"/>
                          <a:cs typeface="Garamond"/>
                        </a:rPr>
                        <a:t>The review workflow for each site was as follows. The audit team met in a meeting room in the local community, usually the town hall, and looked at maps of the intersection or section of highway, reviewed crash data and other information presented by the local community. Then, the audit team walked the site to gather observations and obtained input from the officers who investigated the crashes. The audit team then returned to the meeting location for a debriefing and a discussion of possible solutions.  The findings of the audit team were summarized in a report was produced by the road safety audit review coordinator.</a:t>
                      </a:r>
                    </a:p>
                    <a:p>
                      <a:pPr marL="70485" marR="5715" algn="just">
                        <a:lnSpc>
                          <a:spcPts val="1210"/>
                        </a:lnSpc>
                        <a:spcBef>
                          <a:spcPts val="960"/>
                        </a:spcBef>
                      </a:pPr>
                      <a:r>
                        <a:rPr lang="en-US" sz="1400" b="1" spc="20" dirty="0" smtClean="0">
                          <a:solidFill>
                            <a:srgbClr val="231F20"/>
                          </a:solidFill>
                          <a:latin typeface="Franklin Gothic Book" panose="020B0503020102020204" pitchFamily="34" charset="0"/>
                          <a:ea typeface="+mn-ea"/>
                          <a:cs typeface="Calibri"/>
                        </a:rPr>
                        <a:t>Conclusion or </a:t>
                      </a:r>
                      <a:r>
                        <a:rPr sz="1400" b="1" spc="20" dirty="0" smtClean="0">
                          <a:solidFill>
                            <a:srgbClr val="231F20"/>
                          </a:solidFill>
                          <a:latin typeface="Franklin Gothic Book" panose="020B0503020102020204" pitchFamily="34" charset="0"/>
                          <a:cs typeface="Calibri"/>
                        </a:rPr>
                        <a:t>What</a:t>
                      </a:r>
                      <a:r>
                        <a:rPr sz="1400" b="1" spc="-50"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50"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the</a:t>
                      </a:r>
                      <a:r>
                        <a:rPr sz="1400" b="1" spc="-50" dirty="0">
                          <a:solidFill>
                            <a:srgbClr val="231F20"/>
                          </a:solidFill>
                          <a:latin typeface="Franklin Gothic Book" panose="020B0503020102020204" pitchFamily="34" charset="0"/>
                          <a:cs typeface="Calibri"/>
                        </a:rPr>
                        <a:t> </a:t>
                      </a:r>
                      <a:r>
                        <a:rPr sz="1400" b="1" spc="50" dirty="0">
                          <a:solidFill>
                            <a:srgbClr val="231F20"/>
                          </a:solidFill>
                          <a:latin typeface="Franklin Gothic Book" panose="020B0503020102020204" pitchFamily="34" charset="0"/>
                          <a:cs typeface="Calibri"/>
                        </a:rPr>
                        <a:t>next</a:t>
                      </a:r>
                      <a:r>
                        <a:rPr sz="1400" b="1" spc="-50" dirty="0">
                          <a:solidFill>
                            <a:srgbClr val="231F20"/>
                          </a:solidFill>
                          <a:latin typeface="Franklin Gothic Book" panose="020B0503020102020204" pitchFamily="34" charset="0"/>
                          <a:cs typeface="Calibri"/>
                        </a:rPr>
                        <a:t> </a:t>
                      </a:r>
                      <a:r>
                        <a:rPr sz="1400" b="1" spc="35" dirty="0">
                          <a:solidFill>
                            <a:srgbClr val="231F20"/>
                          </a:solidFill>
                          <a:latin typeface="Franklin Gothic Book" panose="020B0503020102020204" pitchFamily="34" charset="0"/>
                          <a:cs typeface="Calibri"/>
                        </a:rPr>
                        <a:t>steps?</a:t>
                      </a:r>
                      <a:endParaRPr sz="1400" dirty="0">
                        <a:latin typeface="Franklin Gothic Book" panose="020B0503020102020204" pitchFamily="34" charset="0"/>
                        <a:cs typeface="Calibri"/>
                      </a:endParaRPr>
                    </a:p>
                    <a:p>
                      <a:pPr marL="70485" marR="5715" algn="just">
                        <a:lnSpc>
                          <a:spcPts val="1210"/>
                        </a:lnSpc>
                        <a:spcBef>
                          <a:spcPts val="960"/>
                        </a:spcBef>
                      </a:pPr>
                      <a:r>
                        <a:rPr lang="en-US" sz="1100" spc="-35" dirty="0" smtClean="0">
                          <a:solidFill>
                            <a:srgbClr val="231F20"/>
                          </a:solidFill>
                          <a:latin typeface="Palatino Linotype" panose="02040502050505030304" pitchFamily="18" charset="0"/>
                          <a:cs typeface="Garamond"/>
                        </a:rPr>
                        <a:t>The road safety audit review process permitted the identification and immediate implementation of low cost safety improvements in the form of signage improvements, sight distance improvements and traffic control changes. It also provided the basis for the design of larger projects. </a:t>
                      </a:r>
                    </a:p>
                    <a:p>
                      <a:pPr marL="70485" marR="5715" algn="just">
                        <a:lnSpc>
                          <a:spcPts val="1210"/>
                        </a:lnSpc>
                        <a:spcBef>
                          <a:spcPts val="960"/>
                        </a:spcBef>
                      </a:pPr>
                      <a:r>
                        <a:rPr lang="en-US" sz="1100" spc="-35" dirty="0" smtClean="0">
                          <a:solidFill>
                            <a:srgbClr val="231F20"/>
                          </a:solidFill>
                          <a:latin typeface="Palatino Linotype" panose="02040502050505030304" pitchFamily="18" charset="0"/>
                          <a:cs typeface="Garamond"/>
                        </a:rPr>
                        <a:t>The multi-disciplinary process facilitated the implementation of changes that were originally met with concerns. For example, the intersection of VT 78 and US 2 in Alburgh was converted from a two-way stop control intersection to a four-way stop controlled intersection. This was a major operational change and some people thought that the four-way stop would create a hazard by itself. Comments from the local community, however, have been very positive since the implementation of the strategy in fall 2016 (there has also been no reported crashes since the conversion). </a:t>
                      </a:r>
                    </a:p>
                    <a:p>
                      <a:pPr marL="70485" marR="5715" algn="just">
                        <a:lnSpc>
                          <a:spcPts val="1210"/>
                        </a:lnSpc>
                        <a:spcBef>
                          <a:spcPts val="960"/>
                        </a:spcBef>
                      </a:pPr>
                      <a:r>
                        <a:rPr sz="1400" b="1" spc="20" dirty="0" smtClean="0">
                          <a:solidFill>
                            <a:srgbClr val="231F20"/>
                          </a:solidFill>
                          <a:latin typeface="Franklin Gothic Book" panose="020B0503020102020204" pitchFamily="34" charset="0"/>
                          <a:cs typeface="Calibri"/>
                        </a:rPr>
                        <a:t>What</a:t>
                      </a:r>
                      <a:r>
                        <a:rPr sz="1400" b="1" spc="-45"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impacts?</a:t>
                      </a:r>
                      <a:r>
                        <a:rPr lang="en-US" sz="1400" b="1" spc="40" dirty="0" smtClean="0">
                          <a:solidFill>
                            <a:srgbClr val="231F20"/>
                          </a:solidFill>
                          <a:latin typeface="Franklin Gothic Book" panose="020B0503020102020204" pitchFamily="34" charset="0"/>
                          <a:cs typeface="Calibri"/>
                        </a:rPr>
                        <a:t>  What is the benefit to VTrans?</a:t>
                      </a:r>
                      <a:endParaRPr sz="1400" dirty="0">
                        <a:latin typeface="Franklin Gothic Book" panose="020B0503020102020204" pitchFamily="34" charset="0"/>
                        <a:cs typeface="Calibri"/>
                      </a:endParaRPr>
                    </a:p>
                    <a:p>
                      <a:pPr marL="70485" marR="5715" algn="just">
                        <a:lnSpc>
                          <a:spcPts val="1210"/>
                        </a:lnSpc>
                        <a:spcBef>
                          <a:spcPts val="960"/>
                        </a:spcBef>
                      </a:pPr>
                      <a:r>
                        <a:rPr lang="en-US" sz="1100" spc="-20" dirty="0" smtClean="0">
                          <a:solidFill>
                            <a:srgbClr val="231F20"/>
                          </a:solidFill>
                          <a:latin typeface="Palatino Linotype" panose="02040502050505030304" pitchFamily="18" charset="0"/>
                          <a:cs typeface="Garamond"/>
                        </a:rPr>
                        <a:t>The road safety audit review process has proven a successful mechanism for the review of high crash locations. The same process could be integrated into the Project Definition Process as a means of qualifying the safety of a site or as a way of obtaining safety inputs at sites where the crash history is minimal.</a:t>
                      </a:r>
                      <a:r>
                        <a:rPr lang="en-US" sz="1100" spc="-20" baseline="0" dirty="0" smtClean="0">
                          <a:solidFill>
                            <a:srgbClr val="231F20"/>
                          </a:solidFill>
                          <a:latin typeface="Palatino Linotype" panose="02040502050505030304" pitchFamily="18" charset="0"/>
                          <a:cs typeface="Garamond"/>
                        </a:rPr>
                        <a:t>!</a:t>
                      </a:r>
                      <a:endParaRPr sz="1100" dirty="0">
                        <a:latin typeface="Palatino Linotype" panose="02040502050505030304" pitchFamily="18" charset="0"/>
                        <a:cs typeface="Garamond"/>
                      </a:endParaRP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6"/>
          <a:stretch>
            <a:fillRect/>
          </a:stretch>
        </p:blipFill>
        <p:spPr>
          <a:xfrm>
            <a:off x="433293" y="515302"/>
            <a:ext cx="1759779" cy="435589"/>
          </a:xfrm>
          <a:prstGeom prst="rect">
            <a:avLst/>
          </a:prstGeom>
        </p:spPr>
      </p:pic>
      <p:sp>
        <p:nvSpPr>
          <p:cNvPr id="32" name="TextBox 31"/>
          <p:cNvSpPr txBox="1"/>
          <p:nvPr/>
        </p:nvSpPr>
        <p:spPr>
          <a:xfrm>
            <a:off x="496582" y="1126994"/>
            <a:ext cx="1696490" cy="646331"/>
          </a:xfrm>
          <a:prstGeom prst="rect">
            <a:avLst/>
          </a:prstGeom>
          <a:solidFill>
            <a:schemeClr val="tx2">
              <a:lumMod val="20000"/>
              <a:lumOff val="8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spTree>
    <p:extLst>
      <p:ext uri="{BB962C8B-B14F-4D97-AF65-F5344CB8AC3E}">
        <p14:creationId xmlns:p14="http://schemas.microsoft.com/office/powerpoint/2010/main" val="2638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1014260092"/>
              </p:ext>
            </p:extLst>
          </p:nvPr>
        </p:nvGraphicFramePr>
        <p:xfrm>
          <a:off x="393538" y="420078"/>
          <a:ext cx="6872287" cy="9541115"/>
        </p:xfrm>
        <a:graphic>
          <a:graphicData uri="http://schemas.openxmlformats.org/drawingml/2006/table">
            <a:tbl>
              <a:tblPr firstRow="1" bandRow="1">
                <a:tableStyleId>{2D5ABB26-0587-4C30-8999-92F81FD0307C}</a:tableStyleId>
              </a:tblPr>
              <a:tblGrid>
                <a:gridCol w="1872584">
                  <a:extLst>
                    <a:ext uri="{9D8B030D-6E8A-4147-A177-3AD203B41FA5}">
                      <a16:colId xmlns:a16="http://schemas.microsoft.com/office/drawing/2014/main" val="20000"/>
                    </a:ext>
                  </a:extLst>
                </a:gridCol>
                <a:gridCol w="4999703">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chemeClr val="tx2">
                        <a:lumMod val="40000"/>
                        <a:lumOff val="60000"/>
                        <a:alpha val="25000"/>
                      </a:schemeClr>
                    </a:solidFill>
                  </a:tcPr>
                </a:tc>
                <a:tc>
                  <a:txBody>
                    <a:bodyPr/>
                    <a:lstStyle/>
                    <a:p>
                      <a:pPr marL="302895">
                        <a:lnSpc>
                          <a:spcPct val="100000"/>
                        </a:lnSpc>
                        <a:spcBef>
                          <a:spcPts val="75"/>
                        </a:spcBef>
                      </a:pPr>
                      <a:r>
                        <a:rPr sz="3000" b="1" spc="114"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SHEET</a:t>
                      </a:r>
                      <a:endParaRPr sz="3000" dirty="0">
                        <a:effectLst>
                          <a:outerShdw blurRad="50800" dist="38100" algn="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nSpc>
                          <a:spcPts val="1800"/>
                        </a:lnSpc>
                        <a:spcBef>
                          <a:spcPts val="825"/>
                        </a:spcBef>
                      </a:pPr>
                      <a:r>
                        <a:rPr lang="en-US" sz="1800" b="1" spc="35" baseline="0" dirty="0" smtClean="0">
                          <a:solidFill>
                            <a:srgbClr val="231F20"/>
                          </a:solidFill>
                          <a:latin typeface="Franklin Gothic Medium" panose="020B0603020102020204" pitchFamily="34" charset="0"/>
                          <a:cs typeface="Calibri"/>
                        </a:rPr>
                        <a:t>STIC Project Title Here</a:t>
                      </a:r>
                      <a:endParaRPr sz="1800"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baseline="0" dirty="0" smtClean="0">
                          <a:solidFill>
                            <a:schemeClr val="bg1"/>
                          </a:solidFill>
                          <a:effectLst>
                            <a:outerShdw blurRad="50800" dist="38100" dir="2700000" algn="tl" rotWithShape="0">
                              <a:prstClr val="black">
                                <a:alpha val="40000"/>
                              </a:prstClr>
                            </a:outerShdw>
                          </a:effectLst>
                          <a:latin typeface="Calibri"/>
                          <a:cs typeface="Calibri"/>
                        </a:rPr>
                        <a:t>   &amp; </a:t>
                      </a:r>
                      <a:r>
                        <a:rPr lang="en-US" sz="1800" b="1" dirty="0" smtClean="0">
                          <a:solidFill>
                            <a:schemeClr val="bg1"/>
                          </a:solidFill>
                          <a:effectLst>
                            <a:outerShdw blurRad="50800" dist="38100" dir="2700000" algn="tl" rotWithShape="0">
                              <a:prstClr val="black">
                                <a:alpha val="40000"/>
                              </a:prstClr>
                            </a:outerShdw>
                          </a:effectLst>
                          <a:latin typeface="Calibri"/>
                          <a:cs typeface="Calibri"/>
                        </a:rPr>
                        <a:t> STIC Annual  </a:t>
                      </a:r>
                      <a:br>
                        <a:rPr lang="en-US" sz="1800" b="1" dirty="0" smtClean="0">
                          <a:solidFill>
                            <a:schemeClr val="bg1"/>
                          </a:solidFill>
                          <a:effectLst>
                            <a:outerShdw blurRad="50800" dist="38100" dir="2700000" algn="tl" rotWithShape="0">
                              <a:prstClr val="black">
                                <a:alpha val="40000"/>
                              </a:prstClr>
                            </a:outerShdw>
                          </a:effectLst>
                          <a:latin typeface="Calibri"/>
                          <a:cs typeface="Calibri"/>
                        </a:rPr>
                      </a:br>
                      <a:r>
                        <a:rPr lang="en-US" sz="1800" b="1" dirty="0" smtClean="0">
                          <a:solidFill>
                            <a:schemeClr val="bg1"/>
                          </a:solidFill>
                          <a:effectLst>
                            <a:outerShdw blurRad="50800" dist="38100" dir="2700000" algn="tl" rotWithShape="0">
                              <a:prstClr val="black">
                                <a:alpha val="40000"/>
                              </a:prstClr>
                            </a:outerShdw>
                          </a:effectLst>
                          <a:latin typeface="Calibri"/>
                          <a:cs typeface="Calibri"/>
                        </a:rPr>
                        <a:t>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chemeClr val="tx2">
                        <a:lumMod val="40000"/>
                        <a:lumOff val="60000"/>
                      </a:schemeClr>
                    </a:solidFill>
                  </a:tcPr>
                </a:tc>
                <a:tc>
                  <a:txBody>
                    <a:bodyPr/>
                    <a:lstStyle/>
                    <a:p>
                      <a:endParaRPr sz="1800" dirty="0">
                        <a:latin typeface="Calibri"/>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lang="en-US" sz="1000" b="1" spc="30" dirty="0" smtClean="0">
                          <a:solidFill>
                            <a:srgbClr val="231F20"/>
                          </a:solidFill>
                          <a:latin typeface="Franklin Gothic Book" panose="020B0503020102020204" pitchFamily="34" charset="0"/>
                          <a:cs typeface="Calibri"/>
                        </a:rPr>
                        <a:t>STIC</a:t>
                      </a:r>
                      <a:r>
                        <a:rPr lang="en-US" sz="1000" b="1" spc="30" baseline="0" dirty="0" smtClean="0">
                          <a:solidFill>
                            <a:srgbClr val="231F20"/>
                          </a:solidFill>
                          <a:latin typeface="Franklin Gothic Book" panose="020B0503020102020204" pitchFamily="34" charset="0"/>
                          <a:cs typeface="Calibri"/>
                        </a:rPr>
                        <a:t> </a:t>
                      </a:r>
                      <a:r>
                        <a:rPr sz="1000" b="1" spc="35" dirty="0" smtClean="0">
                          <a:solidFill>
                            <a:srgbClr val="231F20"/>
                          </a:solidFill>
                          <a:latin typeface="Franklin Gothic Book" panose="020B0503020102020204" pitchFamily="34" charset="0"/>
                          <a:cs typeface="Calibri"/>
                        </a:rPr>
                        <a:t>PROJECT</a:t>
                      </a:r>
                      <a:r>
                        <a:rPr sz="1000" b="1" spc="-100" dirty="0" smtClean="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smtClean="0">
                          <a:solidFill>
                            <a:srgbClr val="231F20"/>
                          </a:solidFill>
                          <a:latin typeface="Palatino Linotype" panose="02040502050505030304" pitchFamily="18" charset="0"/>
                          <a:cs typeface="Calibri"/>
                        </a:rPr>
                        <a:t> Project Title Here</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Month</a:t>
                      </a:r>
                      <a:r>
                        <a:rPr lang="en-US" sz="850" spc="-10" baseline="0" dirty="0" smtClean="0">
                          <a:solidFill>
                            <a:srgbClr val="231F20"/>
                          </a:solidFill>
                          <a:latin typeface="Palatino Linotype" panose="02040502050505030304" pitchFamily="18" charset="0"/>
                          <a:cs typeface="Calibri"/>
                        </a:rPr>
                        <a:t> Year – Month Year</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smtClean="0">
                          <a:solidFill>
                            <a:srgbClr val="231F20"/>
                          </a:solidFill>
                          <a:latin typeface="Franklin Gothic Book" panose="020B0503020102020204" pitchFamily="34" charset="0"/>
                          <a:cs typeface="Calibri"/>
                        </a:rPr>
                        <a:t>PRINCIPA</a:t>
                      </a:r>
                      <a:r>
                        <a:rPr lang="en-US" sz="1000" b="1" spc="15" dirty="0" smtClean="0">
                          <a:solidFill>
                            <a:srgbClr val="231F20"/>
                          </a:solidFill>
                          <a:latin typeface="Franklin Gothic Book" panose="020B0503020102020204" pitchFamily="34" charset="0"/>
                          <a:cs typeface="Calibri"/>
                        </a:rPr>
                        <a:t>L</a:t>
                      </a:r>
                      <a:r>
                        <a:rPr lang="en-US" sz="1000" b="1" spc="15" baseline="0" dirty="0" smtClean="0">
                          <a:solidFill>
                            <a:srgbClr val="231F20"/>
                          </a:solidFill>
                          <a:latin typeface="Franklin Gothic Book" panose="020B0503020102020204" pitchFamily="34" charset="0"/>
                          <a:cs typeface="Calibri"/>
                        </a:rPr>
                        <a:t> </a:t>
                      </a:r>
                      <a:r>
                        <a:rPr lang="en-US" sz="1000" b="1" spc="15" dirty="0" smtClean="0">
                          <a:solidFill>
                            <a:srgbClr val="231F20"/>
                          </a:solidFill>
                          <a:latin typeface="Franklin Gothic Book" panose="020B0503020102020204" pitchFamily="34" charset="0"/>
                          <a:cs typeface="Calibri"/>
                        </a:rPr>
                        <a:t>CHAMPION</a:t>
                      </a:r>
                      <a:endParaRPr sz="1000" dirty="0">
                        <a:latin typeface="Franklin Gothic Book" panose="020B0503020102020204" pitchFamily="34"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Author Name, Institution, PI </a:t>
                      </a: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Author</a:t>
                      </a:r>
                      <a:r>
                        <a:rPr lang="en-US" sz="800" spc="-20" baseline="0" dirty="0" smtClean="0">
                          <a:solidFill>
                            <a:srgbClr val="231F20"/>
                          </a:solidFill>
                          <a:latin typeface="Palatino Linotype" panose="02040502050505030304" pitchFamily="18" charset="0"/>
                          <a:cs typeface="Calibri"/>
                        </a:rPr>
                        <a:t> Name</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Staff Name, Position</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Staff</a:t>
                      </a:r>
                      <a:r>
                        <a:rPr lang="en-US" sz="900" spc="-20" baseline="0" dirty="0" smtClean="0">
                          <a:solidFill>
                            <a:srgbClr val="231F20"/>
                          </a:solidFill>
                          <a:latin typeface="Palatino Linotype" panose="02040502050505030304" pitchFamily="18" charset="0"/>
                          <a:cs typeface="Calibri"/>
                        </a:rPr>
                        <a:t> Name, Position</a:t>
                      </a:r>
                      <a:r>
                        <a:rPr lang="en-US" sz="900" spc="-20" dirty="0" smtClean="0">
                          <a:solidFill>
                            <a:srgbClr val="231F20"/>
                          </a:solidFill>
                          <a:latin typeface="Palatino Linotype" panose="02040502050505030304" pitchFamily="18" charset="0"/>
                          <a:cs typeface="Calibri"/>
                        </a:rPr>
                        <a:t> </a:t>
                      </a: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baseline="0" dirty="0" smtClean="0">
                          <a:solidFill>
                            <a:srgbClr val="231F20"/>
                          </a:solidFill>
                          <a:latin typeface="Palatino Linotype" panose="02040502050505030304" pitchFamily="18" charset="0"/>
                          <a:cs typeface="Calibri"/>
                          <a:hlinkClick r:id="rId2"/>
                        </a:rPr>
                        <a:t>Add link to the final report  or  other materials on VTrans website</a:t>
                      </a:r>
                      <a:r>
                        <a:rPr lang="en-US" sz="850" i="1" baseline="0" dirty="0" smtClean="0">
                          <a:solidFill>
                            <a:srgbClr val="231F20"/>
                          </a:solidFill>
                          <a:latin typeface="Palatino Linotype" panose="02040502050505030304" pitchFamily="18" charset="0"/>
                          <a:cs typeface="Calibri"/>
                        </a:rPr>
                        <a:t>, or FHWA, etc.</a:t>
                      </a: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VTrans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3"/>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smtClean="0">
                          <a:latin typeface="Palatino Linotype" panose="02040502050505030304" pitchFamily="18" charset="0"/>
                          <a:cs typeface="Times New Roman"/>
                        </a:rPr>
                        <a:t>VTrans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smtClean="0">
                          <a:latin typeface="Palatino Linotype" panose="02040502050505030304" pitchFamily="18" charset="0"/>
                          <a:cs typeface="Times New Roman"/>
                        </a:rPr>
                        <a:t>VTrans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5"/>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p>
                      <a:pPr marL="152400" marR="154940">
                        <a:lnSpc>
                          <a:spcPts val="1000"/>
                        </a:lnSpc>
                        <a:spcBef>
                          <a:spcPts val="290"/>
                        </a:spcBef>
                      </a:pPr>
                      <a:endParaRPr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chemeClr val="tx2">
                        <a:lumMod val="40000"/>
                        <a:lumOff val="60000"/>
                        <a:alpha val="25000"/>
                      </a:schemeClr>
                    </a:solidFill>
                  </a:tcPr>
                </a:tc>
                <a:tc>
                  <a:txBody>
                    <a:bodyPr/>
                    <a:lstStyle/>
                    <a:p>
                      <a:pPr marL="70485" algn="just">
                        <a:lnSpc>
                          <a:spcPct val="100000"/>
                        </a:lnSpc>
                        <a:spcBef>
                          <a:spcPts val="65"/>
                        </a:spcBef>
                      </a:pPr>
                      <a:r>
                        <a:rPr lang="en-US" sz="1400" b="1" spc="20" dirty="0" smtClean="0">
                          <a:solidFill>
                            <a:srgbClr val="231F20"/>
                          </a:solidFill>
                          <a:latin typeface="Franklin Gothic Book" panose="020B0503020102020204" pitchFamily="34" charset="0"/>
                          <a:cs typeface="Calibri"/>
                        </a:rPr>
                        <a:t>Introduction</a:t>
                      </a:r>
                      <a:r>
                        <a:rPr lang="en-US" sz="1400" b="1" spc="20" baseline="0" dirty="0" smtClean="0">
                          <a:solidFill>
                            <a:srgbClr val="231F20"/>
                          </a:solidFill>
                          <a:latin typeface="Franklin Gothic Book" panose="020B0503020102020204" pitchFamily="34" charset="0"/>
                          <a:cs typeface="Calibri"/>
                        </a:rPr>
                        <a:t> to </a:t>
                      </a:r>
                      <a:r>
                        <a:rPr sz="1400" b="1" spc="40" dirty="0" smtClean="0">
                          <a:solidFill>
                            <a:srgbClr val="231F20"/>
                          </a:solidFill>
                          <a:latin typeface="Franklin Gothic Book" panose="020B0503020102020204" pitchFamily="34" charset="0"/>
                          <a:cs typeface="Calibri"/>
                        </a:rPr>
                        <a:t>the</a:t>
                      </a:r>
                      <a:r>
                        <a:rPr lang="en-US" sz="1400" b="1" spc="-229"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Pro</a:t>
                      </a:r>
                      <a:r>
                        <a:rPr lang="en-US" sz="1400" b="1" spc="40" dirty="0" smtClean="0">
                          <a:solidFill>
                            <a:srgbClr val="231F20"/>
                          </a:solidFill>
                          <a:latin typeface="Franklin Gothic Book" panose="020B0503020102020204" pitchFamily="34" charset="0"/>
                          <a:cs typeface="Calibri"/>
                        </a:rPr>
                        <a:t>posal. </a:t>
                      </a:r>
                      <a:endParaRPr sz="1400" dirty="0">
                        <a:latin typeface="Franklin Gothic Book" panose="020B0503020102020204" pitchFamily="34" charset="0"/>
                        <a:cs typeface="Calibri"/>
                      </a:endParaRPr>
                    </a:p>
                    <a:p>
                      <a:pPr marL="70485" marR="1379855" algn="just">
                        <a:lnSpc>
                          <a:spcPts val="1210"/>
                        </a:lnSpc>
                        <a:spcBef>
                          <a:spcPts val="960"/>
                        </a:spcBef>
                      </a:pPr>
                      <a:r>
                        <a:rPr lang="en-US" sz="1100" spc="-35" dirty="0" smtClean="0">
                          <a:solidFill>
                            <a:srgbClr val="231F20"/>
                          </a:solidFill>
                          <a:latin typeface="Palatino Linotype" panose="02040502050505030304" pitchFamily="18" charset="0"/>
                          <a:cs typeface="Garamond"/>
                        </a:rPr>
                        <a:t>Include</a:t>
                      </a:r>
                      <a:r>
                        <a:rPr lang="en-US" sz="1100" spc="-35" baseline="0" dirty="0" smtClean="0">
                          <a:solidFill>
                            <a:srgbClr val="231F20"/>
                          </a:solidFill>
                          <a:latin typeface="Palatino Linotype" panose="02040502050505030304" pitchFamily="18" charset="0"/>
                          <a:cs typeface="Garamond"/>
                        </a:rPr>
                        <a:t> an introduction to proposal submitted. </a:t>
                      </a:r>
                      <a:br>
                        <a:rPr lang="en-US" sz="1100" spc="-35" baseline="0" dirty="0" smtClean="0">
                          <a:solidFill>
                            <a:srgbClr val="231F20"/>
                          </a:solidFill>
                          <a:latin typeface="Palatino Linotype" panose="02040502050505030304" pitchFamily="18" charset="0"/>
                          <a:cs typeface="Garamond"/>
                        </a:rPr>
                      </a:br>
                      <a:r>
                        <a:rPr lang="en-US" sz="1100" spc="-35" baseline="0" dirty="0" smtClean="0">
                          <a:solidFill>
                            <a:srgbClr val="231F20"/>
                          </a:solidFill>
                          <a:latin typeface="Palatino Linotype" panose="02040502050505030304" pitchFamily="18" charset="0"/>
                          <a:cs typeface="Garamond"/>
                        </a:rPr>
                        <a:t>Include images as needed.</a:t>
                      </a:r>
                    </a:p>
                    <a:p>
                      <a:pPr marL="70485" marR="1379855" algn="just">
                        <a:lnSpc>
                          <a:spcPts val="1210"/>
                        </a:lnSpc>
                        <a:spcBef>
                          <a:spcPts val="960"/>
                        </a:spcBef>
                      </a:pPr>
                      <a:r>
                        <a:rPr lang="en-US" sz="1400" b="1" spc="20" dirty="0" smtClean="0">
                          <a:solidFill>
                            <a:srgbClr val="231F20"/>
                          </a:solidFill>
                          <a:latin typeface="Franklin Gothic Book" panose="020B0503020102020204" pitchFamily="34" charset="0"/>
                          <a:cs typeface="Calibri"/>
                        </a:rPr>
                        <a:t>Methodology</a:t>
                      </a:r>
                      <a:r>
                        <a:rPr lang="en-US" sz="1400" b="1" spc="20" baseline="0" dirty="0" smtClean="0">
                          <a:solidFill>
                            <a:srgbClr val="231F20"/>
                          </a:solidFill>
                          <a:latin typeface="Franklin Gothic Book" panose="020B0503020102020204" pitchFamily="34" charset="0"/>
                          <a:cs typeface="Calibri"/>
                        </a:rPr>
                        <a:t> or </a:t>
                      </a:r>
                      <a:r>
                        <a:rPr sz="1400" b="1" spc="20" dirty="0" smtClean="0">
                          <a:solidFill>
                            <a:srgbClr val="231F20"/>
                          </a:solidFill>
                          <a:latin typeface="Franklin Gothic Book" panose="020B0503020102020204" pitchFamily="34" charset="0"/>
                          <a:cs typeface="Calibri"/>
                        </a:rPr>
                        <a:t>What </a:t>
                      </a:r>
                      <a:r>
                        <a:rPr sz="1400" b="1" spc="35" dirty="0" smtClean="0">
                          <a:solidFill>
                            <a:srgbClr val="231F20"/>
                          </a:solidFill>
                          <a:latin typeface="Franklin Gothic Book" panose="020B0503020102020204" pitchFamily="34" charset="0"/>
                          <a:cs typeface="Calibri"/>
                        </a:rPr>
                        <a:t>was</a:t>
                      </a:r>
                      <a:r>
                        <a:rPr sz="1400" b="1" spc="-165"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done?</a:t>
                      </a:r>
                      <a:endParaRPr sz="1400" dirty="0" smtClean="0">
                        <a:latin typeface="Franklin Gothic Book" panose="020B0503020102020204" pitchFamily="34" charset="0"/>
                        <a:cs typeface="Calibri"/>
                      </a:endParaRPr>
                    </a:p>
                    <a:p>
                      <a:pPr marL="70485" marR="5715" algn="just">
                        <a:lnSpc>
                          <a:spcPts val="1210"/>
                        </a:lnSpc>
                        <a:spcBef>
                          <a:spcPts val="960"/>
                        </a:spcBef>
                      </a:pPr>
                      <a:r>
                        <a:rPr lang="en-US" sz="1100" spc="-35" dirty="0" smtClean="0">
                          <a:solidFill>
                            <a:srgbClr val="231F20"/>
                          </a:solidFill>
                          <a:latin typeface="Palatino Linotype" panose="02040502050505030304" pitchFamily="18" charset="0"/>
                          <a:cs typeface="Garamond"/>
                        </a:rPr>
                        <a:t>Include</a:t>
                      </a:r>
                      <a:r>
                        <a:rPr lang="en-US" sz="1100" spc="-35" baseline="0" dirty="0" smtClean="0">
                          <a:solidFill>
                            <a:srgbClr val="231F20"/>
                          </a:solidFill>
                          <a:latin typeface="Palatino Linotype" panose="02040502050505030304" pitchFamily="18" charset="0"/>
                          <a:cs typeface="Garamond"/>
                        </a:rPr>
                        <a:t> a brief summary of the activities completed during this study. Include images or graphs as needed.</a:t>
                      </a:r>
                    </a:p>
                    <a:p>
                      <a:pPr marL="70485" marR="5715" algn="just">
                        <a:lnSpc>
                          <a:spcPts val="1210"/>
                        </a:lnSpc>
                        <a:spcBef>
                          <a:spcPts val="960"/>
                        </a:spcBef>
                      </a:pPr>
                      <a:r>
                        <a:rPr lang="en-US" sz="1400" b="1" spc="20" dirty="0" smtClean="0">
                          <a:solidFill>
                            <a:srgbClr val="231F20"/>
                          </a:solidFill>
                          <a:latin typeface="Franklin Gothic Book" panose="020B0503020102020204" pitchFamily="34" charset="0"/>
                          <a:ea typeface="+mn-ea"/>
                          <a:cs typeface="Calibri"/>
                        </a:rPr>
                        <a:t>Conclusion or </a:t>
                      </a:r>
                      <a:r>
                        <a:rPr sz="1400" b="1" spc="20" dirty="0" smtClean="0">
                          <a:solidFill>
                            <a:srgbClr val="231F20"/>
                          </a:solidFill>
                          <a:latin typeface="Franklin Gothic Book" panose="020B0503020102020204" pitchFamily="34" charset="0"/>
                          <a:cs typeface="Calibri"/>
                        </a:rPr>
                        <a:t>What</a:t>
                      </a:r>
                      <a:r>
                        <a:rPr sz="1400" b="1" spc="-50"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50"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the</a:t>
                      </a:r>
                      <a:r>
                        <a:rPr sz="1400" b="1" spc="-50" dirty="0">
                          <a:solidFill>
                            <a:srgbClr val="231F20"/>
                          </a:solidFill>
                          <a:latin typeface="Franklin Gothic Book" panose="020B0503020102020204" pitchFamily="34" charset="0"/>
                          <a:cs typeface="Calibri"/>
                        </a:rPr>
                        <a:t> </a:t>
                      </a:r>
                      <a:r>
                        <a:rPr sz="1400" b="1" spc="50" dirty="0">
                          <a:solidFill>
                            <a:srgbClr val="231F20"/>
                          </a:solidFill>
                          <a:latin typeface="Franklin Gothic Book" panose="020B0503020102020204" pitchFamily="34" charset="0"/>
                          <a:cs typeface="Calibri"/>
                        </a:rPr>
                        <a:t>next</a:t>
                      </a:r>
                      <a:r>
                        <a:rPr sz="1400" b="1" spc="-50" dirty="0">
                          <a:solidFill>
                            <a:srgbClr val="231F20"/>
                          </a:solidFill>
                          <a:latin typeface="Franklin Gothic Book" panose="020B0503020102020204" pitchFamily="34" charset="0"/>
                          <a:cs typeface="Calibri"/>
                        </a:rPr>
                        <a:t> </a:t>
                      </a:r>
                      <a:r>
                        <a:rPr sz="1400" b="1" spc="35" dirty="0">
                          <a:solidFill>
                            <a:srgbClr val="231F20"/>
                          </a:solidFill>
                          <a:latin typeface="Franklin Gothic Book" panose="020B0503020102020204" pitchFamily="34" charset="0"/>
                          <a:cs typeface="Calibri"/>
                        </a:rPr>
                        <a:t>steps?</a:t>
                      </a:r>
                      <a:endParaRPr sz="1400" dirty="0">
                        <a:latin typeface="Franklin Gothic Book" panose="020B0503020102020204" pitchFamily="34" charset="0"/>
                        <a:cs typeface="Calibri"/>
                      </a:endParaRPr>
                    </a:p>
                    <a:p>
                      <a:pPr marL="70485" marR="5715" algn="just">
                        <a:lnSpc>
                          <a:spcPts val="1210"/>
                        </a:lnSpc>
                        <a:spcBef>
                          <a:spcPts val="960"/>
                        </a:spcBef>
                      </a:pPr>
                      <a:r>
                        <a:rPr lang="en-US" sz="1100" spc="-35" dirty="0" smtClean="0">
                          <a:solidFill>
                            <a:srgbClr val="231F20"/>
                          </a:solidFill>
                          <a:latin typeface="Palatino Linotype" panose="02040502050505030304" pitchFamily="18" charset="0"/>
                          <a:cs typeface="Garamond"/>
                        </a:rPr>
                        <a:t>Include a summary of the status of the incentive/innovation.</a:t>
                      </a:r>
                      <a:r>
                        <a:rPr lang="en-US" sz="1100" spc="-35" baseline="0" dirty="0" smtClean="0">
                          <a:solidFill>
                            <a:srgbClr val="231F20"/>
                          </a:solidFill>
                          <a:latin typeface="Palatino Linotype" panose="02040502050505030304" pitchFamily="18" charset="0"/>
                          <a:cs typeface="Garamond"/>
                        </a:rPr>
                        <a:t> </a:t>
                      </a:r>
                      <a:br>
                        <a:rPr lang="en-US" sz="1100" spc="-35" baseline="0" dirty="0" smtClean="0">
                          <a:solidFill>
                            <a:srgbClr val="231F20"/>
                          </a:solidFill>
                          <a:latin typeface="Palatino Linotype" panose="02040502050505030304" pitchFamily="18" charset="0"/>
                          <a:cs typeface="Garamond"/>
                        </a:rPr>
                      </a:br>
                      <a:r>
                        <a:rPr lang="en-US" sz="1100" spc="-35" baseline="0" dirty="0" smtClean="0">
                          <a:solidFill>
                            <a:srgbClr val="231F20"/>
                          </a:solidFill>
                          <a:latin typeface="Palatino Linotype" panose="02040502050505030304" pitchFamily="18" charset="0"/>
                          <a:cs typeface="Garamond"/>
                        </a:rPr>
                        <a:t>I</a:t>
                      </a:r>
                      <a:r>
                        <a:rPr lang="en-US" sz="1100" spc="-35" dirty="0" smtClean="0">
                          <a:solidFill>
                            <a:srgbClr val="231F20"/>
                          </a:solidFill>
                          <a:latin typeface="Palatino Linotype" panose="02040502050505030304" pitchFamily="18" charset="0"/>
                          <a:cs typeface="Garamond"/>
                        </a:rPr>
                        <a:t>f relevant,</a:t>
                      </a:r>
                      <a:r>
                        <a:rPr lang="en-US" sz="1100" spc="-35" baseline="0" dirty="0" smtClean="0">
                          <a:solidFill>
                            <a:srgbClr val="231F20"/>
                          </a:solidFill>
                          <a:latin typeface="Palatino Linotype" panose="02040502050505030304" pitchFamily="18" charset="0"/>
                          <a:cs typeface="Garamond"/>
                        </a:rPr>
                        <a:t> include recommendations for VTrans and future institutionalizing .</a:t>
                      </a:r>
                    </a:p>
                    <a:p>
                      <a:pPr marL="70485" marR="5715" algn="just">
                        <a:lnSpc>
                          <a:spcPts val="1210"/>
                        </a:lnSpc>
                        <a:spcBef>
                          <a:spcPts val="960"/>
                        </a:spcBef>
                      </a:pPr>
                      <a:r>
                        <a:rPr sz="1400" b="1" spc="20" dirty="0" smtClean="0">
                          <a:solidFill>
                            <a:srgbClr val="231F20"/>
                          </a:solidFill>
                          <a:latin typeface="Franklin Gothic Book" panose="020B0503020102020204" pitchFamily="34" charset="0"/>
                          <a:cs typeface="Calibri"/>
                        </a:rPr>
                        <a:t>What</a:t>
                      </a:r>
                      <a:r>
                        <a:rPr sz="1400" b="1" spc="-45"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impacts?</a:t>
                      </a:r>
                      <a:r>
                        <a:rPr lang="en-US" sz="1400" b="1" spc="40" dirty="0" smtClean="0">
                          <a:solidFill>
                            <a:srgbClr val="231F20"/>
                          </a:solidFill>
                          <a:latin typeface="Franklin Gothic Book" panose="020B0503020102020204" pitchFamily="34" charset="0"/>
                          <a:cs typeface="Calibri"/>
                        </a:rPr>
                        <a:t>  What is the benefit to VTrans?</a:t>
                      </a:r>
                      <a:endParaRPr sz="1400" dirty="0">
                        <a:latin typeface="Franklin Gothic Book" panose="020B0503020102020204" pitchFamily="34" charset="0"/>
                        <a:cs typeface="Calibri"/>
                      </a:endParaRPr>
                    </a:p>
                    <a:p>
                      <a:pPr marL="70485" marR="5715" algn="just">
                        <a:lnSpc>
                          <a:spcPts val="1210"/>
                        </a:lnSpc>
                        <a:spcBef>
                          <a:spcPts val="960"/>
                        </a:spcBef>
                      </a:pPr>
                      <a:r>
                        <a:rPr lang="en-US" sz="1100" spc="-20" dirty="0" smtClean="0">
                          <a:solidFill>
                            <a:srgbClr val="231F20"/>
                          </a:solidFill>
                          <a:latin typeface="Palatino Linotype" panose="02040502050505030304" pitchFamily="18" charset="0"/>
                          <a:cs typeface="Garamond"/>
                        </a:rPr>
                        <a:t>Include</a:t>
                      </a:r>
                      <a:r>
                        <a:rPr lang="en-US" sz="1100" spc="-20" baseline="0" dirty="0" smtClean="0">
                          <a:solidFill>
                            <a:srgbClr val="231F20"/>
                          </a:solidFill>
                          <a:latin typeface="Palatino Linotype" panose="02040502050505030304" pitchFamily="18" charset="0"/>
                          <a:cs typeface="Garamond"/>
                        </a:rPr>
                        <a:t> information on the potential impacts on VTrans, for example policy updates or fiscal implications.   This is potentially the most interesting section!</a:t>
                      </a:r>
                      <a:endParaRPr sz="1100" dirty="0">
                        <a:latin typeface="Palatino Linotype" panose="02040502050505030304" pitchFamily="18" charset="0"/>
                        <a:cs typeface="Garamond"/>
                      </a:endParaRP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6"/>
          <a:stretch>
            <a:fillRect/>
          </a:stretch>
        </p:blipFill>
        <p:spPr>
          <a:xfrm>
            <a:off x="433293" y="515302"/>
            <a:ext cx="1759779" cy="435589"/>
          </a:xfrm>
          <a:prstGeom prst="rect">
            <a:avLst/>
          </a:prstGeom>
        </p:spPr>
      </p:pic>
      <p:sp>
        <p:nvSpPr>
          <p:cNvPr id="32" name="TextBox 31"/>
          <p:cNvSpPr txBox="1"/>
          <p:nvPr/>
        </p:nvSpPr>
        <p:spPr>
          <a:xfrm>
            <a:off x="496582" y="1126994"/>
            <a:ext cx="1696490" cy="646331"/>
          </a:xfrm>
          <a:prstGeom prst="rect">
            <a:avLst/>
          </a:prstGeom>
          <a:solidFill>
            <a:schemeClr val="tx2">
              <a:lumMod val="20000"/>
              <a:lumOff val="8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E23TXWV46JPD-235135430-12</_dlc_DocId>
    <_dlc_DocIdUrl xmlns="22ec0dd7-095b-41f2-b8b8-a624496b8c6b">
      <Url>https://outside.vermont.gov/agency/VTRANS/external/docs/_layouts/15/DocIdRedir.aspx?ID=E23TXWV46JPD-235135430-12</Url>
      <Description>E23TXWV46JPD-235135430-12</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A8F375-8D54-4E1C-A4DC-F444FDCBF055}"/>
</file>

<file path=customXml/itemProps2.xml><?xml version="1.0" encoding="utf-8"?>
<ds:datastoreItem xmlns:ds="http://schemas.openxmlformats.org/officeDocument/2006/customXml" ds:itemID="{D7685BCC-7631-4E95-9462-A31FA1C57F0B}"/>
</file>

<file path=customXml/itemProps3.xml><?xml version="1.0" encoding="utf-8"?>
<ds:datastoreItem xmlns:ds="http://schemas.openxmlformats.org/officeDocument/2006/customXml" ds:itemID="{19F25802-B04F-4900-A29D-020DE8283578}"/>
</file>

<file path=customXml/itemProps4.xml><?xml version="1.0" encoding="utf-8"?>
<ds:datastoreItem xmlns:ds="http://schemas.openxmlformats.org/officeDocument/2006/customXml" ds:itemID="{AE12BFC8-DA4B-47A0-9226-7AC103D3B84C}"/>
</file>

<file path=docProps/app.xml><?xml version="1.0" encoding="utf-8"?>
<Properties xmlns="http://schemas.openxmlformats.org/officeDocument/2006/extended-properties" xmlns:vt="http://schemas.openxmlformats.org/officeDocument/2006/docPropsVTypes">
  <Template/>
  <TotalTime>787</TotalTime>
  <Words>830</Words>
  <Application>Microsoft Office PowerPoint</Application>
  <PresentationFormat>Custom</PresentationFormat>
  <Paragraphs>89</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Calibri</vt:lpstr>
      <vt:lpstr>Franklin Gothic Book</vt:lpstr>
      <vt:lpstr>Franklin Gothic Demi</vt:lpstr>
      <vt:lpstr>Franklin Gothic Medium</vt:lpstr>
      <vt:lpstr>Garamond</vt:lpstr>
      <vt:lpstr>Palatino Linotype</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Dupigny-Giroux Mario</cp:lastModifiedBy>
  <cp:revision>26</cp:revision>
  <cp:lastPrinted>2017-07-31T19:19:32Z</cp:lastPrinted>
  <dcterms:created xsi:type="dcterms:W3CDTF">2016-10-05T18:36:23Z</dcterms:created>
  <dcterms:modified xsi:type="dcterms:W3CDTF">2017-08-23T16:30:53Z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c2eaf795-cb1a-462a-b71a-031930ac4187</vt:lpwstr>
  </property>
</Properties>
</file>